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4" r:id="rId4"/>
    <p:sldId id="260" r:id="rId5"/>
    <p:sldId id="270" r:id="rId6"/>
    <p:sldId id="271" r:id="rId7"/>
    <p:sldId id="272" r:id="rId8"/>
    <p:sldId id="259" r:id="rId9"/>
    <p:sldId id="262" r:id="rId10"/>
    <p:sldId id="266" r:id="rId11"/>
    <p:sldId id="268" r:id="rId12"/>
    <p:sldId id="265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6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8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99C564-C207-49AA-A2E6-B7A4AEEA6DA5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32BF5-2B78-49A6-963B-4996E48994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425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32BF5-2B78-49A6-963B-4996E489945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32BF5-2B78-49A6-963B-4996E489945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32BF5-2B78-49A6-963B-4996E489945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32BF5-2B78-49A6-963B-4996E489945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32BF5-2B78-49A6-963B-4996E489945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32BF5-2B78-49A6-963B-4996E489945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32BF5-2B78-49A6-963B-4996E489945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32BF5-2B78-49A6-963B-4996E489945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32BF5-2B78-49A6-963B-4996E489945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32BF5-2B78-49A6-963B-4996E489945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32BF5-2B78-49A6-963B-4996E489945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32BF5-2B78-49A6-963B-4996E489945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32BF5-2B78-49A6-963B-4996E489945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FE8D5-EAAA-402F-8E3A-38C63346C81E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E412C-426F-4C2E-A44A-EB26E48E4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FE8D5-EAAA-402F-8E3A-38C63346C81E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E412C-426F-4C2E-A44A-EB26E48E4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FE8D5-EAAA-402F-8E3A-38C63346C81E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E412C-426F-4C2E-A44A-EB26E48E4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FE8D5-EAAA-402F-8E3A-38C63346C81E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E412C-426F-4C2E-A44A-EB26E48E4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FE8D5-EAAA-402F-8E3A-38C63346C81E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E412C-426F-4C2E-A44A-EB26E48E4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FE8D5-EAAA-402F-8E3A-38C63346C81E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E412C-426F-4C2E-A44A-EB26E48E4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FE8D5-EAAA-402F-8E3A-38C63346C81E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E412C-426F-4C2E-A44A-EB26E48E4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FE8D5-EAAA-402F-8E3A-38C63346C81E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E412C-426F-4C2E-A44A-EB26E48E4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FE8D5-EAAA-402F-8E3A-38C63346C81E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E412C-426F-4C2E-A44A-EB26E48E4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FE8D5-EAAA-402F-8E3A-38C63346C81E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E412C-426F-4C2E-A44A-EB26E48E4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FE8D5-EAAA-402F-8E3A-38C63346C81E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E412C-426F-4C2E-A44A-EB26E48E4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FE8D5-EAAA-402F-8E3A-38C63346C81E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E412C-426F-4C2E-A44A-EB26E48E4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300" dirty="0" smtClean="0"/>
              <a:t>How to Deal With </a:t>
            </a:r>
            <a:r>
              <a:rPr lang="en-US" sz="5300" dirty="0" err="1" smtClean="0"/>
              <a:t>Nonnormal</a:t>
            </a:r>
            <a:r>
              <a:rPr lang="en-US" sz="5300" dirty="0" smtClean="0"/>
              <a:t> Data in Process Improvement Projects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Sigmaxl new logo.t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9000" y="3240966"/>
            <a:ext cx="2514600" cy="1940634"/>
          </a:xfrm>
          <a:prstGeom prst="rect">
            <a:avLst/>
          </a:prstGeom>
          <a:effectLst/>
        </p:spPr>
      </p:pic>
      <p:sp>
        <p:nvSpPr>
          <p:cNvPr id="5" name="TextBox 4"/>
          <p:cNvSpPr txBox="1"/>
          <p:nvPr/>
        </p:nvSpPr>
        <p:spPr>
          <a:xfrm>
            <a:off x="1447800" y="5715000"/>
            <a:ext cx="6558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Presenter: John Noguera, P. Eng., Co-founder and CTO, </a:t>
            </a:r>
            <a:r>
              <a:rPr lang="en-US" dirty="0" err="1" smtClean="0"/>
              <a:t>SigmaXL</a:t>
            </a:r>
            <a:r>
              <a:rPr lang="en-US" dirty="0" smtClean="0"/>
              <a:t>, Inc.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458200" cy="1143000"/>
          </a:xfrm>
        </p:spPr>
        <p:txBody>
          <a:bodyPr>
            <a:noAutofit/>
          </a:bodyPr>
          <a:lstStyle/>
          <a:p>
            <a:r>
              <a:rPr lang="en-US" sz="3600" dirty="0"/>
              <a:t>SigmaXL Tools to </a:t>
            </a:r>
            <a:r>
              <a:rPr lang="en-US" sz="3600" dirty="0" smtClean="0"/>
              <a:t>Deal With </a:t>
            </a:r>
            <a:r>
              <a:rPr lang="en-US" sz="3600" dirty="0" err="1" smtClean="0"/>
              <a:t>Nonnormal</a:t>
            </a:r>
            <a:r>
              <a:rPr lang="en-US" sz="3600" dirty="0" smtClean="0"/>
              <a:t> </a:t>
            </a:r>
            <a:r>
              <a:rPr lang="en-US" sz="3600" dirty="0"/>
              <a:t>Data</a:t>
            </a:r>
            <a:endParaRPr lang="en-US" sz="36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773363"/>
          </a:xfrm>
        </p:spPr>
        <p:txBody>
          <a:bodyPr>
            <a:noAutofit/>
          </a:bodyPr>
          <a:lstStyle/>
          <a:p>
            <a:r>
              <a:rPr lang="en-US" dirty="0"/>
              <a:t>Transformations and Distribution Fitting</a:t>
            </a:r>
          </a:p>
          <a:p>
            <a:pPr lvl="1"/>
            <a:r>
              <a:rPr lang="en-US" dirty="0" smtClean="0"/>
              <a:t>Capability Combination Report (Individuals </a:t>
            </a:r>
            <a:r>
              <a:rPr lang="en-US" dirty="0" err="1" smtClean="0"/>
              <a:t>Nonnormal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Distribution Fitting</a:t>
            </a:r>
          </a:p>
          <a:p>
            <a:pPr lvl="1"/>
            <a:r>
              <a:rPr lang="en-US" dirty="0" smtClean="0"/>
              <a:t>Individuals </a:t>
            </a:r>
            <a:r>
              <a:rPr lang="en-US" dirty="0" err="1" smtClean="0"/>
              <a:t>Nonnormal</a:t>
            </a:r>
            <a:r>
              <a:rPr lang="en-US" dirty="0" smtClean="0"/>
              <a:t> Control Chart</a:t>
            </a:r>
          </a:p>
          <a:p>
            <a:r>
              <a:rPr lang="en-US" dirty="0" smtClean="0"/>
              <a:t>Box-Cox </a:t>
            </a:r>
            <a:r>
              <a:rPr lang="en-US" dirty="0"/>
              <a:t>Transformation (includes an automatic threshold option so that data with negative values can be transformed)</a:t>
            </a:r>
          </a:p>
          <a:p>
            <a:r>
              <a:rPr lang="en-US" dirty="0"/>
              <a:t>Johnson </a:t>
            </a:r>
            <a:r>
              <a:rPr lang="en-US" dirty="0" smtClean="0"/>
              <a:t>Transformation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75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458200" cy="1143000"/>
          </a:xfrm>
        </p:spPr>
        <p:txBody>
          <a:bodyPr>
            <a:noAutofit/>
          </a:bodyPr>
          <a:lstStyle/>
          <a:p>
            <a:r>
              <a:rPr lang="en-US" sz="3600" dirty="0"/>
              <a:t>SigmaXL Tools to </a:t>
            </a:r>
            <a:r>
              <a:rPr lang="en-US" sz="3600" dirty="0" smtClean="0"/>
              <a:t>Deal With </a:t>
            </a:r>
            <a:r>
              <a:rPr lang="en-US" sz="3600" dirty="0" err="1" smtClean="0"/>
              <a:t>Nonnormal</a:t>
            </a:r>
            <a:r>
              <a:rPr lang="en-US" sz="3600" dirty="0" smtClean="0"/>
              <a:t> </a:t>
            </a:r>
            <a:r>
              <a:rPr lang="en-US" sz="3600" dirty="0"/>
              <a:t>Data</a:t>
            </a:r>
            <a:endParaRPr lang="en-US" sz="36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773363"/>
          </a:xfrm>
        </p:spPr>
        <p:txBody>
          <a:bodyPr>
            <a:noAutofit/>
          </a:bodyPr>
          <a:lstStyle/>
          <a:p>
            <a:r>
              <a:rPr lang="en-US" dirty="0" smtClean="0"/>
              <a:t>Distributions </a:t>
            </a:r>
            <a:r>
              <a:rPr lang="en-US" dirty="0"/>
              <a:t>supported: </a:t>
            </a:r>
          </a:p>
          <a:p>
            <a:pPr lvl="2"/>
            <a:r>
              <a:rPr lang="en-US" dirty="0"/>
              <a:t>Half-Normal</a:t>
            </a:r>
          </a:p>
          <a:p>
            <a:pPr lvl="2"/>
            <a:r>
              <a:rPr lang="en-US" dirty="0"/>
              <a:t>Lognormal (2 &amp; 3 parameter)</a:t>
            </a:r>
          </a:p>
          <a:p>
            <a:pPr lvl="2"/>
            <a:r>
              <a:rPr lang="en-US" dirty="0"/>
              <a:t>Exponential (1 &amp; 2 parameter)</a:t>
            </a:r>
          </a:p>
          <a:p>
            <a:pPr lvl="2"/>
            <a:r>
              <a:rPr lang="en-US" dirty="0" err="1"/>
              <a:t>Weibull</a:t>
            </a:r>
            <a:r>
              <a:rPr lang="en-US" dirty="0"/>
              <a:t> (2 &amp; 3 parameter)</a:t>
            </a:r>
          </a:p>
          <a:p>
            <a:pPr lvl="2"/>
            <a:r>
              <a:rPr lang="en-US" dirty="0"/>
              <a:t>Beta (2 &amp; 4 parameter)</a:t>
            </a:r>
          </a:p>
          <a:p>
            <a:pPr lvl="2"/>
            <a:r>
              <a:rPr lang="en-US" dirty="0"/>
              <a:t>Gamma (2 &amp; 3 parameter)</a:t>
            </a:r>
          </a:p>
          <a:p>
            <a:pPr lvl="2"/>
            <a:r>
              <a:rPr lang="en-US" dirty="0"/>
              <a:t>Logistic</a:t>
            </a:r>
          </a:p>
          <a:p>
            <a:pPr lvl="2"/>
            <a:r>
              <a:rPr lang="en-US" dirty="0" err="1"/>
              <a:t>Loglogistic</a:t>
            </a:r>
            <a:r>
              <a:rPr lang="en-US" dirty="0"/>
              <a:t> (2 &amp; 3 parameter)</a:t>
            </a:r>
          </a:p>
          <a:p>
            <a:pPr lvl="2"/>
            <a:r>
              <a:rPr lang="en-US" dirty="0"/>
              <a:t>Largest Extreme Value</a:t>
            </a:r>
          </a:p>
          <a:p>
            <a:pPr lvl="2"/>
            <a:r>
              <a:rPr lang="en-US" dirty="0"/>
              <a:t>Smallest Extreme </a:t>
            </a:r>
            <a:r>
              <a:rPr lang="en-US" dirty="0" smtClean="0"/>
              <a:t>Value</a:t>
            </a:r>
          </a:p>
          <a:p>
            <a:r>
              <a:rPr lang="en-US" dirty="0" smtClean="0"/>
              <a:t>Automatic </a:t>
            </a:r>
            <a:r>
              <a:rPr lang="en-US" dirty="0"/>
              <a:t>Best Fit based on AD </a:t>
            </a:r>
            <a:r>
              <a:rPr lang="en-US" dirty="0" smtClean="0"/>
              <a:t>p-value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39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458200" cy="1143000"/>
          </a:xfrm>
        </p:spPr>
        <p:txBody>
          <a:bodyPr>
            <a:noAutofit/>
          </a:bodyPr>
          <a:lstStyle/>
          <a:p>
            <a:r>
              <a:rPr lang="en-US" sz="3600" dirty="0"/>
              <a:t>SigmaXL Tools to </a:t>
            </a:r>
            <a:r>
              <a:rPr lang="en-US" sz="3600" dirty="0" smtClean="0"/>
              <a:t>Deal With </a:t>
            </a:r>
            <a:r>
              <a:rPr lang="en-US" sz="3600" dirty="0" err="1" smtClean="0"/>
              <a:t>Nonnormal</a:t>
            </a:r>
            <a:r>
              <a:rPr lang="en-US" sz="3600" dirty="0" smtClean="0"/>
              <a:t> </a:t>
            </a:r>
            <a:r>
              <a:rPr lang="en-US" sz="3600" dirty="0"/>
              <a:t>Data</a:t>
            </a:r>
            <a:endParaRPr lang="en-US" sz="36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3505200"/>
          </a:xfrm>
        </p:spPr>
        <p:txBody>
          <a:bodyPr>
            <a:noAutofit/>
          </a:bodyPr>
          <a:lstStyle/>
          <a:p>
            <a:r>
              <a:rPr lang="en-US" sz="2400" dirty="0" smtClean="0"/>
              <a:t>Nonparametric Tests:</a:t>
            </a:r>
          </a:p>
          <a:p>
            <a:pPr lvl="1"/>
            <a:r>
              <a:rPr lang="en-US" sz="2400" dirty="0" smtClean="0"/>
              <a:t>1 </a:t>
            </a:r>
            <a:r>
              <a:rPr lang="en-US" sz="2400" dirty="0"/>
              <a:t>Sample Sign and 1 Sample </a:t>
            </a:r>
            <a:r>
              <a:rPr lang="en-US" sz="2400" dirty="0" smtClean="0"/>
              <a:t>Wilcoxon (nonparametric equivalent to a 1 Sample t)</a:t>
            </a:r>
            <a:endParaRPr lang="en-US" sz="2400" dirty="0"/>
          </a:p>
          <a:p>
            <a:pPr lvl="1"/>
            <a:r>
              <a:rPr lang="en-US" sz="2400" dirty="0" smtClean="0"/>
              <a:t>2 </a:t>
            </a:r>
            <a:r>
              <a:rPr lang="en-US" sz="2400" dirty="0"/>
              <a:t>Sample </a:t>
            </a:r>
            <a:r>
              <a:rPr lang="en-US" sz="2400" dirty="0" smtClean="0"/>
              <a:t>Mann-Whitney (</a:t>
            </a:r>
            <a:r>
              <a:rPr lang="en-US" sz="2400" dirty="0"/>
              <a:t>nonparametric </a:t>
            </a:r>
            <a:r>
              <a:rPr lang="en-US" sz="2400" dirty="0" smtClean="0"/>
              <a:t>equivalent to a 2 Sample t)</a:t>
            </a:r>
            <a:endParaRPr lang="en-US" sz="2400" dirty="0"/>
          </a:p>
          <a:p>
            <a:pPr lvl="1"/>
            <a:r>
              <a:rPr lang="en-US" sz="2400" dirty="0" err="1" smtClean="0"/>
              <a:t>Kruskal</a:t>
            </a:r>
            <a:r>
              <a:rPr lang="en-US" sz="2400" dirty="0" smtClean="0"/>
              <a:t>-Wallis </a:t>
            </a:r>
            <a:r>
              <a:rPr lang="en-US" sz="2400" dirty="0"/>
              <a:t>and Mood’s Median </a:t>
            </a:r>
            <a:r>
              <a:rPr lang="en-US" sz="2400" dirty="0" smtClean="0"/>
              <a:t>Test (</a:t>
            </a:r>
            <a:r>
              <a:rPr lang="en-US" sz="2400" dirty="0"/>
              <a:t>nonparametric </a:t>
            </a:r>
            <a:r>
              <a:rPr lang="en-US" sz="2400" dirty="0" smtClean="0"/>
              <a:t>equivalent to ANOVA)</a:t>
            </a:r>
            <a:endParaRPr lang="en-US" sz="2400" dirty="0"/>
          </a:p>
          <a:p>
            <a:pPr lvl="1"/>
            <a:r>
              <a:rPr lang="en-US" sz="2400" dirty="0" smtClean="0"/>
              <a:t>Runs Test (used with Run Chart)</a:t>
            </a:r>
          </a:p>
          <a:p>
            <a:pPr lvl="1"/>
            <a:r>
              <a:rPr lang="en-US" sz="2400" dirty="0" smtClean="0"/>
              <a:t>Spearman Rank correlation (</a:t>
            </a:r>
            <a:r>
              <a:rPr lang="en-US" sz="2400" dirty="0"/>
              <a:t>nonparametric </a:t>
            </a:r>
            <a:r>
              <a:rPr lang="en-US" sz="2400" dirty="0" smtClean="0"/>
              <a:t>equivalent to Pearson correlation</a:t>
            </a:r>
            <a:r>
              <a:rPr lang="en-US" sz="2400" dirty="0" smtClean="0"/>
              <a:t>)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52167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458200" cy="1143000"/>
          </a:xfrm>
        </p:spPr>
        <p:txBody>
          <a:bodyPr>
            <a:noAutofit/>
          </a:bodyPr>
          <a:lstStyle/>
          <a:p>
            <a:r>
              <a:rPr lang="en-US" sz="3600" dirty="0"/>
              <a:t>SigmaXL Tools to </a:t>
            </a:r>
            <a:r>
              <a:rPr lang="en-US" sz="3600" dirty="0" smtClean="0"/>
              <a:t>Deal With </a:t>
            </a:r>
            <a:r>
              <a:rPr lang="en-US" sz="3600" dirty="0" err="1" smtClean="0"/>
              <a:t>Nonnormal</a:t>
            </a:r>
            <a:r>
              <a:rPr lang="en-US" sz="3600" dirty="0" smtClean="0"/>
              <a:t> </a:t>
            </a:r>
            <a:r>
              <a:rPr lang="en-US" sz="3600" dirty="0"/>
              <a:t>Data</a:t>
            </a:r>
            <a:endParaRPr lang="en-US" sz="36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2773363"/>
          </a:xfrm>
        </p:spPr>
        <p:txBody>
          <a:bodyPr>
            <a:noAutofit/>
          </a:bodyPr>
          <a:lstStyle/>
          <a:p>
            <a:r>
              <a:rPr lang="en-US" sz="2400" dirty="0" smtClean="0"/>
              <a:t>Nonparametric </a:t>
            </a:r>
            <a:r>
              <a:rPr lang="en-US" sz="2400" dirty="0"/>
              <a:t>tests make fewer assumptions about the distribution of the data compared to parametric tests like the t-Test.  Nonparametric tests do not rely on the estimation of parameters such as the mean or the standard </a:t>
            </a:r>
            <a:r>
              <a:rPr lang="en-US" sz="2400" dirty="0" smtClean="0"/>
              <a:t>deviation, rather use median and ranks.  </a:t>
            </a:r>
            <a:r>
              <a:rPr lang="en-US" sz="2400" dirty="0"/>
              <a:t>They are sometimes called distribution-free tests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Note that nonparametric </a:t>
            </a:r>
            <a:r>
              <a:rPr lang="en-US" sz="2400" dirty="0"/>
              <a:t>tests are less powerful than normal based tests to detect a real </a:t>
            </a:r>
            <a:r>
              <a:rPr lang="en-US" sz="2400" dirty="0" smtClean="0"/>
              <a:t>process change.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1815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65237"/>
            <a:ext cx="8229600" cy="4525963"/>
          </a:xfrm>
        </p:spPr>
        <p:txBody>
          <a:bodyPr>
            <a:noAutofit/>
          </a:bodyPr>
          <a:lstStyle/>
          <a:p>
            <a:r>
              <a:rPr lang="en-US" sz="2000" dirty="0"/>
              <a:t>SigmaXL Tools to Detect </a:t>
            </a:r>
            <a:r>
              <a:rPr lang="en-US" sz="2000" dirty="0" err="1"/>
              <a:t>Nonnormal</a:t>
            </a:r>
            <a:r>
              <a:rPr lang="en-US" sz="2000" dirty="0"/>
              <a:t> </a:t>
            </a:r>
            <a:r>
              <a:rPr lang="en-US" sz="2000" dirty="0" smtClean="0"/>
              <a:t>Data</a:t>
            </a:r>
          </a:p>
          <a:p>
            <a:pPr lvl="1"/>
            <a:r>
              <a:rPr lang="en-US" sz="1600" dirty="0"/>
              <a:t>Graphical </a:t>
            </a:r>
            <a:r>
              <a:rPr lang="en-US" sz="1600" dirty="0" smtClean="0"/>
              <a:t>Tools</a:t>
            </a:r>
            <a:endParaRPr lang="en-US" sz="1600" dirty="0"/>
          </a:p>
          <a:p>
            <a:pPr lvl="1"/>
            <a:r>
              <a:rPr lang="en-US" sz="1600" dirty="0" smtClean="0"/>
              <a:t>Normality Tests</a:t>
            </a:r>
          </a:p>
          <a:p>
            <a:r>
              <a:rPr lang="en-US" sz="2000" dirty="0"/>
              <a:t>Things To Consider When Dealing With </a:t>
            </a:r>
            <a:r>
              <a:rPr lang="en-US" sz="2000" dirty="0" err="1"/>
              <a:t>Nonnormal</a:t>
            </a:r>
            <a:r>
              <a:rPr lang="en-US" sz="2000" dirty="0"/>
              <a:t> </a:t>
            </a:r>
            <a:r>
              <a:rPr lang="en-US" sz="2000" dirty="0" smtClean="0"/>
              <a:t>Data</a:t>
            </a:r>
          </a:p>
          <a:p>
            <a:pPr lvl="1"/>
            <a:r>
              <a:rPr lang="en-US" sz="1600" dirty="0"/>
              <a:t>Do I have outliers or inherently </a:t>
            </a:r>
            <a:r>
              <a:rPr lang="en-US" sz="1600" dirty="0" err="1"/>
              <a:t>nonnormal</a:t>
            </a:r>
            <a:r>
              <a:rPr lang="en-US" sz="1600" dirty="0"/>
              <a:t> data?</a:t>
            </a:r>
          </a:p>
          <a:p>
            <a:pPr lvl="1"/>
            <a:r>
              <a:rPr lang="en-US" sz="1600" dirty="0" smtClean="0"/>
              <a:t>How </a:t>
            </a:r>
            <a:r>
              <a:rPr lang="en-US" sz="1600" dirty="0"/>
              <a:t>do I deal with a bimodal distribution?</a:t>
            </a:r>
          </a:p>
          <a:p>
            <a:pPr lvl="1"/>
            <a:r>
              <a:rPr lang="en-US" sz="1600" dirty="0" smtClean="0"/>
              <a:t>How </a:t>
            </a:r>
            <a:r>
              <a:rPr lang="en-US" sz="1600" dirty="0"/>
              <a:t>do I deal with </a:t>
            </a:r>
            <a:r>
              <a:rPr lang="en-US" sz="1600" dirty="0" err="1"/>
              <a:t>nonnormality</a:t>
            </a:r>
            <a:r>
              <a:rPr lang="en-US" sz="1600" dirty="0"/>
              <a:t> due to measurement discrimination (“chunky” data) </a:t>
            </a:r>
          </a:p>
          <a:p>
            <a:r>
              <a:rPr lang="en-US" sz="2000" dirty="0" smtClean="0"/>
              <a:t>When do I need to worry about </a:t>
            </a:r>
            <a:r>
              <a:rPr lang="en-US" sz="2000" dirty="0" err="1"/>
              <a:t>n</a:t>
            </a:r>
            <a:r>
              <a:rPr lang="en-US" sz="2000" dirty="0" err="1" smtClean="0"/>
              <a:t>onnormal</a:t>
            </a:r>
            <a:r>
              <a:rPr lang="en-US" sz="2000" dirty="0" smtClean="0"/>
              <a:t> data? Is the Central Limit Theorem working for me?</a:t>
            </a:r>
          </a:p>
          <a:p>
            <a:r>
              <a:rPr lang="en-US" sz="2000" dirty="0" smtClean="0"/>
              <a:t>Guidelines on sample size for Central </a:t>
            </a:r>
            <a:r>
              <a:rPr lang="en-US" sz="2000" dirty="0"/>
              <a:t>L</a:t>
            </a:r>
            <a:r>
              <a:rPr lang="en-US" sz="2000" dirty="0" smtClean="0"/>
              <a:t>imit </a:t>
            </a:r>
            <a:r>
              <a:rPr lang="en-US" sz="2000" dirty="0"/>
              <a:t>T</a:t>
            </a:r>
            <a:r>
              <a:rPr lang="en-US" sz="2000" dirty="0" smtClean="0"/>
              <a:t>heorem to work (for mild, moderate and severe </a:t>
            </a:r>
            <a:r>
              <a:rPr lang="en-US" sz="2000" dirty="0" err="1" smtClean="0"/>
              <a:t>skewness</a:t>
            </a:r>
            <a:r>
              <a:rPr lang="en-US" sz="2000" dirty="0" smtClean="0"/>
              <a:t>)</a:t>
            </a:r>
          </a:p>
          <a:p>
            <a:r>
              <a:rPr lang="en-US" sz="2000" dirty="0"/>
              <a:t>SigmaXL Tools to Deal With </a:t>
            </a:r>
            <a:r>
              <a:rPr lang="en-US" sz="2000" dirty="0" err="1"/>
              <a:t>Nonnormal</a:t>
            </a:r>
            <a:r>
              <a:rPr lang="en-US" sz="2000" dirty="0"/>
              <a:t> </a:t>
            </a:r>
            <a:r>
              <a:rPr lang="en-US" sz="2000" dirty="0" smtClean="0"/>
              <a:t>Data</a:t>
            </a:r>
          </a:p>
          <a:p>
            <a:pPr lvl="1"/>
            <a:r>
              <a:rPr lang="en-US" sz="1600" dirty="0"/>
              <a:t>Transformations and Distribution Fitting</a:t>
            </a:r>
          </a:p>
          <a:p>
            <a:pPr lvl="1"/>
            <a:r>
              <a:rPr lang="en-US" sz="1600" dirty="0"/>
              <a:t>Nonparametric </a:t>
            </a:r>
            <a:r>
              <a:rPr lang="en-US" sz="1600" dirty="0" smtClean="0"/>
              <a:t>Tests</a:t>
            </a:r>
            <a:endParaRPr lang="en-US" sz="1600" dirty="0"/>
          </a:p>
          <a:p>
            <a:r>
              <a:rPr lang="en-US" sz="2000" dirty="0" smtClean="0"/>
              <a:t>Presentation: 50 Minutes; Q&amp;A: 10 minutes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SigmaXL Tools to Detect </a:t>
            </a:r>
            <a:r>
              <a:rPr lang="en-US" dirty="0" err="1"/>
              <a:t>Nonnormal</a:t>
            </a:r>
            <a:r>
              <a:rPr lang="en-US" dirty="0"/>
              <a:t> Data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84437"/>
            <a:ext cx="8229600" cy="2773363"/>
          </a:xfrm>
        </p:spPr>
        <p:txBody>
          <a:bodyPr>
            <a:noAutofit/>
          </a:bodyPr>
          <a:lstStyle/>
          <a:p>
            <a:r>
              <a:rPr lang="en-US" sz="2400" dirty="0"/>
              <a:t>Graphical </a:t>
            </a:r>
            <a:r>
              <a:rPr lang="en-US" sz="2400" dirty="0" smtClean="0"/>
              <a:t>Tools:</a:t>
            </a:r>
          </a:p>
          <a:p>
            <a:pPr lvl="1"/>
            <a:r>
              <a:rPr lang="en-US" sz="2000" dirty="0" smtClean="0"/>
              <a:t>Histogram </a:t>
            </a:r>
            <a:r>
              <a:rPr lang="en-US" sz="2000" dirty="0"/>
              <a:t>(detect </a:t>
            </a:r>
            <a:r>
              <a:rPr lang="en-US" sz="2000" dirty="0" err="1" smtClean="0"/>
              <a:t>skewness</a:t>
            </a:r>
            <a:r>
              <a:rPr lang="en-US" sz="2000" dirty="0"/>
              <a:t>, </a:t>
            </a:r>
            <a:r>
              <a:rPr lang="en-US" sz="2000" dirty="0" smtClean="0"/>
              <a:t>bimodal distribution, outliers, truncation)</a:t>
            </a:r>
          </a:p>
          <a:p>
            <a:pPr lvl="1"/>
            <a:r>
              <a:rPr lang="en-US" sz="2000" dirty="0" smtClean="0"/>
              <a:t>Boxplot (detect outliers)</a:t>
            </a:r>
          </a:p>
          <a:p>
            <a:pPr lvl="1"/>
            <a:r>
              <a:rPr lang="en-US" sz="2000" dirty="0" smtClean="0"/>
              <a:t>Control Chart/Run Chart (detect trends, outliers) </a:t>
            </a:r>
          </a:p>
          <a:p>
            <a:pPr lvl="1"/>
            <a:r>
              <a:rPr lang="en-US" sz="2000" dirty="0" smtClean="0"/>
              <a:t>Normal </a:t>
            </a:r>
            <a:r>
              <a:rPr lang="en-US" sz="2000" dirty="0"/>
              <a:t>Probability </a:t>
            </a:r>
            <a:r>
              <a:rPr lang="en-US" sz="2000" dirty="0" smtClean="0"/>
              <a:t>Plot (separate outliers and inherently </a:t>
            </a:r>
            <a:r>
              <a:rPr lang="en-US" sz="2000" dirty="0" err="1" smtClean="0"/>
              <a:t>nonnormal</a:t>
            </a:r>
            <a:r>
              <a:rPr lang="en-US" sz="2000" dirty="0" smtClean="0"/>
              <a:t> data)</a:t>
            </a:r>
            <a:endParaRPr lang="en-US" sz="2000" dirty="0"/>
          </a:p>
          <a:p>
            <a:r>
              <a:rPr lang="en-US" sz="2400" dirty="0"/>
              <a:t>Normality </a:t>
            </a:r>
            <a:r>
              <a:rPr lang="en-US" sz="2400" dirty="0" smtClean="0"/>
              <a:t>Tests: </a:t>
            </a:r>
          </a:p>
          <a:p>
            <a:pPr lvl="1"/>
            <a:r>
              <a:rPr lang="en-US" sz="2000" dirty="0" smtClean="0"/>
              <a:t>Anderson </a:t>
            </a:r>
            <a:r>
              <a:rPr lang="en-US" sz="2000" dirty="0"/>
              <a:t>Darling (p &lt; .</a:t>
            </a:r>
            <a:r>
              <a:rPr lang="en-US" sz="2000" dirty="0" smtClean="0"/>
              <a:t>05 indicates </a:t>
            </a:r>
            <a:r>
              <a:rPr lang="en-US" sz="2000" dirty="0" err="1" smtClean="0"/>
              <a:t>nonnormal</a:t>
            </a:r>
            <a:r>
              <a:rPr lang="en-US" sz="2000" dirty="0" smtClean="0"/>
              <a:t> data)</a:t>
            </a:r>
          </a:p>
          <a:p>
            <a:pPr lvl="1"/>
            <a:r>
              <a:rPr lang="en-US" sz="2000" dirty="0" err="1" smtClean="0"/>
              <a:t>Skewness</a:t>
            </a:r>
            <a:r>
              <a:rPr lang="en-US" sz="2000" dirty="0" smtClean="0"/>
              <a:t> &amp; Kurtosis (p &lt; .05 indicates </a:t>
            </a:r>
            <a:r>
              <a:rPr lang="en-US" sz="2000" dirty="0" err="1" smtClean="0"/>
              <a:t>skewness</a:t>
            </a:r>
            <a:r>
              <a:rPr lang="en-US" sz="2000" dirty="0" smtClean="0"/>
              <a:t> or kurtosis)</a:t>
            </a:r>
            <a:endParaRPr lang="en-US" sz="20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4498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Things To Consider When Dealing With </a:t>
            </a:r>
            <a:r>
              <a:rPr lang="en-US" dirty="0" err="1" smtClean="0"/>
              <a:t>Nonnormal</a:t>
            </a:r>
            <a:r>
              <a:rPr lang="en-US" dirty="0" smtClean="0"/>
              <a:t> Data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819150" y="4572000"/>
            <a:ext cx="7486650" cy="1928657"/>
            <a:chOff x="304800" y="4319743"/>
            <a:chExt cx="7486650" cy="1928657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800" y="4319743"/>
              <a:ext cx="3124200" cy="19286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1000" y="4818853"/>
              <a:ext cx="3600450" cy="419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4191000" y="4365463"/>
              <a:ext cx="14093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With Outlier: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91000" y="5318123"/>
              <a:ext cx="23959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With Outlier Removed :</a:t>
              </a:r>
              <a:endParaRPr lang="en-US" dirty="0"/>
            </a:p>
          </p:txBody>
        </p:sp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0050" y="5717935"/>
              <a:ext cx="3562350" cy="419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Up Arrow 5"/>
            <p:cNvSpPr/>
            <p:nvPr/>
          </p:nvSpPr>
          <p:spPr>
            <a:xfrm>
              <a:off x="2895600" y="4683637"/>
              <a:ext cx="457200" cy="689532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705655" y="5561725"/>
              <a:ext cx="8370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Outlier</a:t>
              </a: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6248400" cy="2339023"/>
          </a:xfrm>
        </p:spPr>
        <p:txBody>
          <a:bodyPr>
            <a:noAutofit/>
          </a:bodyPr>
          <a:lstStyle/>
          <a:p>
            <a:r>
              <a:rPr lang="en-US" sz="2400" dirty="0" smtClean="0"/>
              <a:t>Do I have outliers or inherently </a:t>
            </a:r>
            <a:r>
              <a:rPr lang="en-US" sz="2400" dirty="0" err="1"/>
              <a:t>n</a:t>
            </a:r>
            <a:r>
              <a:rPr lang="en-US" sz="2400" dirty="0" err="1" smtClean="0"/>
              <a:t>onnormal</a:t>
            </a:r>
            <a:r>
              <a:rPr lang="en-US" sz="2400" dirty="0" smtClean="0"/>
              <a:t> data?</a:t>
            </a:r>
          </a:p>
          <a:p>
            <a:pPr lvl="1"/>
            <a:r>
              <a:rPr lang="en-US" sz="2000" dirty="0" smtClean="0"/>
              <a:t>Use the graphical tools and process </a:t>
            </a:r>
            <a:r>
              <a:rPr lang="en-US" sz="2000" dirty="0" smtClean="0"/>
              <a:t>knowledge.</a:t>
            </a:r>
            <a:endParaRPr lang="en-US" sz="2000" dirty="0" smtClean="0"/>
          </a:p>
          <a:p>
            <a:pPr lvl="1"/>
            <a:r>
              <a:rPr lang="en-US" sz="2000" dirty="0" smtClean="0"/>
              <a:t>Do not </a:t>
            </a:r>
            <a:r>
              <a:rPr lang="en-US" sz="2000" dirty="0" smtClean="0"/>
              <a:t>simply delete </a:t>
            </a:r>
            <a:r>
              <a:rPr lang="en-US" sz="2000" dirty="0" smtClean="0"/>
              <a:t>outliers! Deal with the special causes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smtClean="0"/>
              <a:t>Do test for normality with outlier removed.</a:t>
            </a:r>
            <a:endParaRPr lang="en-US" sz="2000" dirty="0" smtClean="0"/>
          </a:p>
          <a:p>
            <a:pPr lvl="1"/>
            <a:r>
              <a:rPr lang="en-US" sz="2000" dirty="0" smtClean="0"/>
              <a:t>Correct known data entry errors (ok to delete</a:t>
            </a:r>
            <a:r>
              <a:rPr lang="en-US" sz="2000" dirty="0" smtClean="0"/>
              <a:t>).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412705"/>
            <a:ext cx="2468562" cy="1473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Do I have outliers or inherently </a:t>
            </a:r>
            <a:r>
              <a:rPr lang="en-US" sz="2400" dirty="0" err="1"/>
              <a:t>n</a:t>
            </a:r>
            <a:r>
              <a:rPr lang="en-US" sz="2400" dirty="0" err="1" smtClean="0"/>
              <a:t>onnormal</a:t>
            </a:r>
            <a:r>
              <a:rPr lang="en-US" sz="2400" dirty="0" smtClean="0"/>
              <a:t> data?</a:t>
            </a:r>
          </a:p>
          <a:p>
            <a:pPr marL="457200" lvl="1" indent="0">
              <a:buNone/>
            </a:pPr>
            <a:endParaRPr lang="en-US" sz="200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Things To Consider When Dealing With </a:t>
            </a:r>
            <a:r>
              <a:rPr lang="en-US" dirty="0" err="1" smtClean="0"/>
              <a:t>Nonnormal</a:t>
            </a:r>
            <a:r>
              <a:rPr lang="en-US" dirty="0" smtClean="0"/>
              <a:t> Data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175" y="2557463"/>
            <a:ext cx="6596063" cy="407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52600" y="2133600"/>
            <a:ext cx="5313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Normal Probability Plot for Inherently </a:t>
            </a:r>
            <a:r>
              <a:rPr lang="en-US" dirty="0" err="1" smtClean="0"/>
              <a:t>Nonnormal</a:t>
            </a:r>
            <a:r>
              <a:rPr lang="en-US" dirty="0" smtClean="0"/>
              <a:t>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2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1935163"/>
          </a:xfrm>
        </p:spPr>
        <p:txBody>
          <a:bodyPr>
            <a:noAutofit/>
          </a:bodyPr>
          <a:lstStyle/>
          <a:p>
            <a:r>
              <a:rPr lang="en-US" sz="2400" dirty="0" smtClean="0"/>
              <a:t>How </a:t>
            </a:r>
            <a:r>
              <a:rPr lang="en-US" sz="2400" dirty="0" smtClean="0"/>
              <a:t>do I deal with a bimodal distribution?</a:t>
            </a:r>
          </a:p>
          <a:p>
            <a:pPr lvl="1"/>
            <a:r>
              <a:rPr lang="en-US" sz="2000" dirty="0" smtClean="0"/>
              <a:t>Identify with Histogram (bimodal distribution)</a:t>
            </a:r>
          </a:p>
          <a:p>
            <a:pPr lvl="1"/>
            <a:r>
              <a:rPr lang="en-US" sz="2000" dirty="0" smtClean="0"/>
              <a:t>Stratify </a:t>
            </a:r>
            <a:r>
              <a:rPr lang="en-US" sz="2000" dirty="0" smtClean="0"/>
              <a:t>for analysis (use group category variable</a:t>
            </a:r>
            <a:r>
              <a:rPr lang="en-US" sz="2000" dirty="0" smtClean="0"/>
              <a:t>). Confirm with 2 Sample t-test</a:t>
            </a:r>
          </a:p>
          <a:p>
            <a:pPr lvl="1"/>
            <a:r>
              <a:rPr lang="en-US" sz="2000" dirty="0"/>
              <a:t>Control the “X” </a:t>
            </a:r>
            <a:r>
              <a:rPr lang="en-US" sz="2000" dirty="0" smtClean="0"/>
              <a:t>factor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Things To Consider When Dealing With </a:t>
            </a:r>
            <a:r>
              <a:rPr lang="en-US" dirty="0" err="1" smtClean="0"/>
              <a:t>Nonnormal</a:t>
            </a:r>
            <a:r>
              <a:rPr lang="en-US" dirty="0" smtClean="0"/>
              <a:t> Data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1" y="3713321"/>
            <a:ext cx="3962399" cy="2611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2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1782763"/>
          </a:xfrm>
        </p:spPr>
        <p:txBody>
          <a:bodyPr>
            <a:noAutofit/>
          </a:bodyPr>
          <a:lstStyle/>
          <a:p>
            <a:r>
              <a:rPr lang="en-US" sz="2400" dirty="0" smtClean="0"/>
              <a:t>How </a:t>
            </a:r>
            <a:r>
              <a:rPr lang="en-US" sz="2400" dirty="0" smtClean="0"/>
              <a:t>do I deal with </a:t>
            </a:r>
            <a:r>
              <a:rPr lang="en-US" sz="2400" dirty="0" err="1" smtClean="0"/>
              <a:t>nonnormality</a:t>
            </a:r>
            <a:r>
              <a:rPr lang="en-US" sz="2400" dirty="0" smtClean="0"/>
              <a:t> due to measurement discrimination (“chunky” data) </a:t>
            </a:r>
          </a:p>
          <a:p>
            <a:pPr lvl="1"/>
            <a:r>
              <a:rPr lang="en-US" sz="2000" dirty="0" smtClean="0"/>
              <a:t>Identify with Normal Probability Plot</a:t>
            </a:r>
          </a:p>
          <a:p>
            <a:pPr lvl="1"/>
            <a:r>
              <a:rPr lang="en-US" sz="2000" dirty="0" smtClean="0"/>
              <a:t>Improve measurement system </a:t>
            </a:r>
            <a:r>
              <a:rPr lang="en-US" sz="2000" dirty="0" smtClean="0"/>
              <a:t>discrimination</a:t>
            </a:r>
            <a:endParaRPr lang="en-US" sz="2000" dirty="0" smtClean="0"/>
          </a:p>
          <a:p>
            <a:pPr lvl="1"/>
            <a:endParaRPr lang="en-US" sz="200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Things To Consider When Dealing With </a:t>
            </a:r>
            <a:r>
              <a:rPr lang="en-US" dirty="0" err="1" smtClean="0"/>
              <a:t>Nonnormal</a:t>
            </a:r>
            <a:r>
              <a:rPr lang="en-US" dirty="0" smtClean="0"/>
              <a:t> Data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3276600"/>
            <a:ext cx="5203825" cy="3212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990976"/>
            <a:ext cx="3371850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941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When do I need to worry about </a:t>
            </a:r>
            <a:r>
              <a:rPr lang="en-US" dirty="0" err="1" smtClean="0"/>
              <a:t>Nonnormal</a:t>
            </a:r>
            <a:r>
              <a:rPr lang="en-US" dirty="0" smtClean="0"/>
              <a:t> data (i.e., is the Central Limit Theorem working for me)?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2773363"/>
          </a:xfrm>
        </p:spPr>
        <p:txBody>
          <a:bodyPr>
            <a:noAutofit/>
          </a:bodyPr>
          <a:lstStyle/>
          <a:p>
            <a:r>
              <a:rPr lang="en-US" sz="2400" dirty="0" smtClean="0"/>
              <a:t>Central Limit Theorem applies in hypothesis testing of averages (1 Sample t, 2 Sample t, ANOVA).</a:t>
            </a:r>
          </a:p>
          <a:p>
            <a:r>
              <a:rPr lang="en-US" sz="2400" dirty="0" smtClean="0"/>
              <a:t>If you have individual observations (rather than subgroups),  n=1, then the central limit theorem does not apply.</a:t>
            </a:r>
          </a:p>
          <a:p>
            <a:r>
              <a:rPr lang="en-US" sz="2400" dirty="0" smtClean="0"/>
              <a:t>If you are performing a process capability study or creating an individuals control chart, normality is assumed. </a:t>
            </a:r>
            <a:r>
              <a:rPr lang="en-US" sz="2400" dirty="0" err="1" smtClean="0"/>
              <a:t>Nonnormal</a:t>
            </a:r>
            <a:r>
              <a:rPr lang="en-US" sz="2400" dirty="0" smtClean="0"/>
              <a:t> data will produce incorrect results (poor estimates of capability, false alarms).  Apply transformations or distribution fitting.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Guidelines on sample size for central limit theorem to work (for mild, moderate and severe </a:t>
            </a:r>
            <a:r>
              <a:rPr lang="en-US" dirty="0" err="1" smtClean="0"/>
              <a:t>skewness</a:t>
            </a:r>
            <a:r>
              <a:rPr lang="en-US" dirty="0" smtClean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32237"/>
            <a:ext cx="8229600" cy="2773363"/>
          </a:xfrm>
        </p:spPr>
        <p:txBody>
          <a:bodyPr>
            <a:noAutofit/>
          </a:bodyPr>
          <a:lstStyle/>
          <a:p>
            <a:r>
              <a:rPr lang="en-US" sz="2400" dirty="0" smtClean="0"/>
              <a:t>This is relevant for hypothesis testing on the mean or use of x-bar control charts</a:t>
            </a:r>
          </a:p>
          <a:p>
            <a:r>
              <a:rPr lang="en-US" sz="2400" dirty="0" smtClean="0"/>
              <a:t>If n is too small, and a larger sample size is not practical, use  nonparametric tools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2514600"/>
            <a:ext cx="7235571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Rule of Thumb: Minimum Sample Size = 50* (</a:t>
            </a:r>
            <a:r>
              <a:rPr lang="en-US" sz="2400" dirty="0" err="1" smtClean="0"/>
              <a:t>Skewness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2</a:t>
            </a:r>
          </a:p>
          <a:p>
            <a:endParaRPr lang="en-US" sz="2400" baseline="30000" dirty="0" smtClean="0"/>
          </a:p>
          <a:p>
            <a:r>
              <a:rPr lang="en-US" sz="2400" baseline="30000" dirty="0" smtClean="0"/>
              <a:t>Mild </a:t>
            </a:r>
            <a:r>
              <a:rPr lang="en-US" sz="2400" baseline="30000" dirty="0" err="1" smtClean="0"/>
              <a:t>Skewness</a:t>
            </a:r>
            <a:r>
              <a:rPr lang="en-US" sz="2400" baseline="30000" dirty="0" smtClean="0"/>
              <a:t> = 0.5 (use n=30)</a:t>
            </a:r>
          </a:p>
          <a:p>
            <a:r>
              <a:rPr lang="en-US" sz="2400" baseline="30000" dirty="0" smtClean="0"/>
              <a:t>Moderate </a:t>
            </a:r>
            <a:r>
              <a:rPr lang="en-US" sz="2400" baseline="30000" dirty="0" err="1" smtClean="0"/>
              <a:t>Skewness</a:t>
            </a:r>
            <a:r>
              <a:rPr lang="en-US" sz="2400" baseline="30000" dirty="0" smtClean="0"/>
              <a:t> = 1.0 (use n=50)</a:t>
            </a:r>
          </a:p>
          <a:p>
            <a:r>
              <a:rPr lang="en-US" sz="2400" baseline="30000" dirty="0" smtClean="0"/>
              <a:t>Strong </a:t>
            </a:r>
            <a:r>
              <a:rPr lang="en-US" sz="2400" baseline="30000" dirty="0" err="1" smtClean="0"/>
              <a:t>Skewness</a:t>
            </a:r>
            <a:r>
              <a:rPr lang="en-US" sz="2400" baseline="30000" dirty="0" smtClean="0"/>
              <a:t> = 2.0 (use n=200)</a:t>
            </a:r>
          </a:p>
          <a:p>
            <a:endParaRPr lang="en-US" sz="24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1598</TotalTime>
  <Words>832</Words>
  <Application>Microsoft Office PowerPoint</Application>
  <PresentationFormat>On-screen Show (4:3)</PresentationFormat>
  <Paragraphs>101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How to Deal With Nonnormal Data in Process Improvement Projects</vt:lpstr>
      <vt:lpstr>AGENDA</vt:lpstr>
      <vt:lpstr>SigmaXL Tools to Detect Nonnormal Data</vt:lpstr>
      <vt:lpstr>Things To Consider When Dealing With Nonnormal Data</vt:lpstr>
      <vt:lpstr>Things To Consider When Dealing With Nonnormal Data</vt:lpstr>
      <vt:lpstr>Things To Consider When Dealing With Nonnormal Data</vt:lpstr>
      <vt:lpstr>Things To Consider When Dealing With Nonnormal Data</vt:lpstr>
      <vt:lpstr>When do I need to worry about Nonnormal data (i.e., is the Central Limit Theorem working for me)?</vt:lpstr>
      <vt:lpstr>Guidelines on sample size for central limit theorem to work (for mild, moderate and severe skewness)</vt:lpstr>
      <vt:lpstr>SigmaXL Tools to Deal With Nonnormal Data</vt:lpstr>
      <vt:lpstr>SigmaXL Tools to Deal With Nonnormal Data</vt:lpstr>
      <vt:lpstr>SigmaXL Tools to Deal With Nonnormal Data</vt:lpstr>
      <vt:lpstr>SigmaXL Tools to Deal With Nonnormal Data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Prioritize Properly with Pareto Charts and EZ-Pivot</dc:title>
  <dc:creator>John Noguera</dc:creator>
  <cp:lastModifiedBy>John Noguera</cp:lastModifiedBy>
  <cp:revision>42</cp:revision>
  <dcterms:created xsi:type="dcterms:W3CDTF">2010-03-24T16:15:27Z</dcterms:created>
  <dcterms:modified xsi:type="dcterms:W3CDTF">2011-06-29T15:29:57Z</dcterms:modified>
</cp:coreProperties>
</file>